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4" r:id="rId5"/>
    <p:sldId id="259" r:id="rId6"/>
    <p:sldId id="260" r:id="rId7"/>
    <p:sldId id="275" r:id="rId8"/>
    <p:sldId id="261" r:id="rId9"/>
    <p:sldId id="273" r:id="rId10"/>
    <p:sldId id="274" r:id="rId11"/>
    <p:sldId id="262" r:id="rId12"/>
    <p:sldId id="263"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309839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137259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51F6A7-18CA-4A6A-872D-726EB774308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20227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3447714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51F6A7-18CA-4A6A-872D-726EB774308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7346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3423620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14976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305483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296651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613EF6B-4815-4475-90E8-D276ED22CB0B}" type="datetimeFigureOut">
              <a:rPr lang="ru-RU" smtClean="0"/>
              <a:t>22.01.2022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423840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2963984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613EF6B-4815-4475-90E8-D276ED22CB0B}" type="datetimeFigureOut">
              <a:rPr lang="ru-RU" smtClean="0"/>
              <a:t>22.01.2022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46371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613EF6B-4815-4475-90E8-D276ED22CB0B}" type="datetimeFigureOut">
              <a:rPr lang="ru-RU" smtClean="0"/>
              <a:t>22.01.2022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1212168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3EF6B-4815-4475-90E8-D276ED22CB0B}" type="datetimeFigureOut">
              <a:rPr lang="ru-RU" smtClean="0"/>
              <a:t>22.01.2022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1395143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2447937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613EF6B-4815-4475-90E8-D276ED22CB0B}" type="datetimeFigureOut">
              <a:rPr lang="ru-RU" smtClean="0"/>
              <a:t>22.01.2022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751F6A7-18CA-4A6A-872D-726EB774308A}" type="slidenum">
              <a:rPr lang="ru-RU" smtClean="0"/>
              <a:t>‹#›</a:t>
            </a:fld>
            <a:endParaRPr lang="ru-RU"/>
          </a:p>
        </p:txBody>
      </p:sp>
    </p:spTree>
    <p:extLst>
      <p:ext uri="{BB962C8B-B14F-4D97-AF65-F5344CB8AC3E}">
        <p14:creationId xmlns:p14="http://schemas.microsoft.com/office/powerpoint/2010/main" val="2867725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613EF6B-4815-4475-90E8-D276ED22CB0B}" type="datetimeFigureOut">
              <a:rPr lang="ru-RU" smtClean="0"/>
              <a:t>22.01.2022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751F6A7-18CA-4A6A-872D-726EB774308A}" type="slidenum">
              <a:rPr lang="ru-RU" smtClean="0"/>
              <a:t>‹#›</a:t>
            </a:fld>
            <a:endParaRPr lang="ru-RU"/>
          </a:p>
        </p:txBody>
      </p:sp>
    </p:spTree>
    <p:extLst>
      <p:ext uri="{BB962C8B-B14F-4D97-AF65-F5344CB8AC3E}">
        <p14:creationId xmlns:p14="http://schemas.microsoft.com/office/powerpoint/2010/main" val="386472543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sz="6000" dirty="0" smtClean="0">
                <a:solidFill>
                  <a:srgbClr val="FF0000"/>
                </a:solidFill>
              </a:rPr>
              <a:t>1-дәріс. </a:t>
            </a:r>
            <a:r>
              <a:rPr lang="ru-RU" dirty="0"/>
              <a:t/>
            </a:r>
            <a:br>
              <a:rPr lang="ru-RU" dirty="0"/>
            </a:br>
            <a:endParaRPr lang="ru-RU" dirty="0"/>
          </a:p>
        </p:txBody>
      </p:sp>
      <p:sp>
        <p:nvSpPr>
          <p:cNvPr id="3" name="Подзаголовок 2"/>
          <p:cNvSpPr>
            <a:spLocks noGrp="1"/>
          </p:cNvSpPr>
          <p:nvPr>
            <p:ph type="subTitle" idx="1"/>
          </p:nvPr>
        </p:nvSpPr>
        <p:spPr/>
        <p:txBody>
          <a:bodyPr/>
          <a:lstStyle/>
          <a:p>
            <a:r>
              <a:rPr lang="kk-KZ" sz="2400" dirty="0"/>
              <a:t>Психологиялық кеңес беруге кіріспе. Психологиялық кеңес беру пәнінің мақсаты, міндеттері, формалары.</a:t>
            </a:r>
            <a:endParaRPr lang="ru-RU" dirty="0"/>
          </a:p>
        </p:txBody>
      </p:sp>
    </p:spTree>
    <p:extLst>
      <p:ext uri="{BB962C8B-B14F-4D97-AF65-F5344CB8AC3E}">
        <p14:creationId xmlns:p14="http://schemas.microsoft.com/office/powerpoint/2010/main" val="438396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solidFill>
                  <a:srgbClr val="C00000"/>
                </a:solidFill>
              </a:rPr>
              <a:t>Психологиялық</a:t>
            </a:r>
            <a:r>
              <a:rPr lang="ru-RU" b="1" dirty="0">
                <a:solidFill>
                  <a:srgbClr val="C00000"/>
                </a:solidFill>
              </a:rPr>
              <a:t> </a:t>
            </a:r>
            <a:r>
              <a:rPr lang="ru-RU" b="1" dirty="0" err="1">
                <a:solidFill>
                  <a:srgbClr val="C00000"/>
                </a:solidFill>
              </a:rPr>
              <a:t>кеңес</a:t>
            </a:r>
            <a:r>
              <a:rPr lang="ru-RU" b="1" dirty="0">
                <a:solidFill>
                  <a:srgbClr val="C00000"/>
                </a:solidFill>
              </a:rPr>
              <a:t> </a:t>
            </a:r>
            <a:r>
              <a:rPr lang="ru-RU" b="1" dirty="0" err="1">
                <a:solidFill>
                  <a:srgbClr val="C00000"/>
                </a:solidFill>
              </a:rPr>
              <a:t>берудегі</a:t>
            </a:r>
            <a:r>
              <a:rPr lang="ru-RU" b="1" dirty="0">
                <a:solidFill>
                  <a:srgbClr val="C00000"/>
                </a:solidFill>
              </a:rPr>
              <a:t> </a:t>
            </a:r>
            <a:r>
              <a:rPr lang="ru-RU" b="1" dirty="0" err="1">
                <a:solidFill>
                  <a:srgbClr val="C00000"/>
                </a:solidFill>
              </a:rPr>
              <a:t>тарихи</a:t>
            </a:r>
            <a:r>
              <a:rPr lang="ru-RU" b="1" dirty="0">
                <a:solidFill>
                  <a:srgbClr val="C00000"/>
                </a:solidFill>
              </a:rPr>
              <a:t> </a:t>
            </a:r>
            <a:r>
              <a:rPr lang="ru-RU" b="1" dirty="0" err="1">
                <a:solidFill>
                  <a:srgbClr val="C00000"/>
                </a:solidFill>
              </a:rPr>
              <a:t>негізгі</a:t>
            </a:r>
            <a:r>
              <a:rPr lang="ru-RU" b="1" dirty="0">
                <a:solidFill>
                  <a:srgbClr val="C00000"/>
                </a:solidFill>
              </a:rPr>
              <a:t> </a:t>
            </a:r>
            <a:r>
              <a:rPr lang="ru-RU" b="1" dirty="0" err="1">
                <a:solidFill>
                  <a:srgbClr val="C00000"/>
                </a:solidFill>
              </a:rPr>
              <a:t>бағыттары</a:t>
            </a:r>
            <a:r>
              <a:rPr lang="ru-RU" b="1" dirty="0">
                <a:solidFill>
                  <a:srgbClr val="C00000"/>
                </a:solidFill>
              </a:rPr>
              <a:t>:</a:t>
            </a:r>
            <a:br>
              <a:rPr lang="ru-RU" b="1" dirty="0">
                <a:solidFill>
                  <a:srgbClr val="C00000"/>
                </a:solidFill>
              </a:rPr>
            </a:br>
            <a:endParaRPr lang="ru-RU" dirty="0">
              <a:solidFill>
                <a:srgbClr val="C00000"/>
              </a:solidFill>
            </a:endParaRPr>
          </a:p>
        </p:txBody>
      </p:sp>
      <p:sp>
        <p:nvSpPr>
          <p:cNvPr id="3" name="Объект 2"/>
          <p:cNvSpPr>
            <a:spLocks noGrp="1"/>
          </p:cNvSpPr>
          <p:nvPr>
            <p:ph idx="1"/>
          </p:nvPr>
        </p:nvSpPr>
        <p:spPr>
          <a:xfrm>
            <a:off x="149291" y="1763486"/>
            <a:ext cx="11206032" cy="3737189"/>
          </a:xfrm>
        </p:spPr>
        <p:txBody>
          <a:bodyPr>
            <a:noAutofit/>
          </a:bodyPr>
          <a:lstStyle/>
          <a:p>
            <a:pPr marL="0" indent="0">
              <a:buNone/>
            </a:pPr>
            <a:r>
              <a:rPr lang="ru-RU" dirty="0">
                <a:solidFill>
                  <a:srgbClr val="00B0F0"/>
                </a:solidFill>
              </a:rPr>
              <a:t> </a:t>
            </a:r>
            <a:r>
              <a:rPr lang="ru-RU" dirty="0" smtClean="0">
                <a:solidFill>
                  <a:srgbClr val="00B0F0"/>
                </a:solidFill>
              </a:rPr>
              <a:t>  </a:t>
            </a:r>
            <a:r>
              <a:rPr lang="ru-RU" dirty="0">
                <a:solidFill>
                  <a:srgbClr val="00B0F0"/>
                </a:solidFill>
              </a:rPr>
              <a:t>психоанализ (</a:t>
            </a:r>
            <a:r>
              <a:rPr lang="ru-RU" dirty="0" err="1">
                <a:solidFill>
                  <a:srgbClr val="00B0F0"/>
                </a:solidFill>
              </a:rPr>
              <a:t>З.Фрейд</a:t>
            </a:r>
            <a:r>
              <a:rPr lang="ru-RU" dirty="0">
                <a:solidFill>
                  <a:srgbClr val="00B0F0"/>
                </a:solidFill>
              </a:rPr>
              <a:t>),</a:t>
            </a:r>
            <a:br>
              <a:rPr lang="ru-RU" dirty="0">
                <a:solidFill>
                  <a:srgbClr val="00B0F0"/>
                </a:solidFill>
              </a:rPr>
            </a:br>
            <a:r>
              <a:rPr lang="ru-RU" dirty="0" smtClean="0">
                <a:solidFill>
                  <a:srgbClr val="00B0F0"/>
                </a:solidFill>
              </a:rPr>
              <a:t>   </a:t>
            </a:r>
            <a:r>
              <a:rPr lang="ru-RU" dirty="0" err="1" smtClean="0">
                <a:solidFill>
                  <a:srgbClr val="00B0F0"/>
                </a:solidFill>
              </a:rPr>
              <a:t>индивидуальды</a:t>
            </a:r>
            <a:r>
              <a:rPr lang="ru-RU" dirty="0" smtClean="0">
                <a:solidFill>
                  <a:srgbClr val="00B0F0"/>
                </a:solidFill>
              </a:rPr>
              <a:t> психология (</a:t>
            </a:r>
            <a:r>
              <a:rPr lang="ru-RU" dirty="0" err="1" smtClean="0">
                <a:solidFill>
                  <a:srgbClr val="00B0F0"/>
                </a:solidFill>
              </a:rPr>
              <a:t>А.Адлер</a:t>
            </a:r>
            <a:r>
              <a:rPr lang="ru-RU" dirty="0">
                <a:solidFill>
                  <a:srgbClr val="00B0F0"/>
                </a:solidFill>
              </a:rPr>
              <a:t>),</a:t>
            </a:r>
            <a:br>
              <a:rPr lang="ru-RU" dirty="0">
                <a:solidFill>
                  <a:srgbClr val="00B0F0"/>
                </a:solidFill>
              </a:rPr>
            </a:br>
            <a:r>
              <a:rPr lang="ru-RU" dirty="0" smtClean="0">
                <a:solidFill>
                  <a:srgbClr val="00B0F0"/>
                </a:solidFill>
              </a:rPr>
              <a:t>   </a:t>
            </a:r>
            <a:r>
              <a:rPr lang="ru-RU" dirty="0" err="1" smtClean="0">
                <a:solidFill>
                  <a:srgbClr val="00B0F0"/>
                </a:solidFill>
              </a:rPr>
              <a:t>аналитикалық</a:t>
            </a:r>
            <a:r>
              <a:rPr lang="ru-RU" dirty="0" smtClean="0">
                <a:solidFill>
                  <a:srgbClr val="00B0F0"/>
                </a:solidFill>
              </a:rPr>
              <a:t> </a:t>
            </a:r>
            <a:r>
              <a:rPr lang="ru-RU" dirty="0">
                <a:solidFill>
                  <a:srgbClr val="00B0F0"/>
                </a:solidFill>
              </a:rPr>
              <a:t>психология (</a:t>
            </a:r>
            <a:r>
              <a:rPr lang="ru-RU" dirty="0" err="1">
                <a:solidFill>
                  <a:srgbClr val="00B0F0"/>
                </a:solidFill>
              </a:rPr>
              <a:t>К.Г.Юнг</a:t>
            </a:r>
            <a:r>
              <a:rPr lang="ru-RU" dirty="0">
                <a:solidFill>
                  <a:srgbClr val="00B0F0"/>
                </a:solidFill>
              </a:rPr>
              <a:t>),</a:t>
            </a:r>
            <a:br>
              <a:rPr lang="ru-RU" dirty="0">
                <a:solidFill>
                  <a:srgbClr val="00B0F0"/>
                </a:solidFill>
              </a:rPr>
            </a:br>
            <a:r>
              <a:rPr lang="ru-RU" dirty="0" smtClean="0">
                <a:solidFill>
                  <a:srgbClr val="00B0F0"/>
                </a:solidFill>
              </a:rPr>
              <a:t>   </a:t>
            </a:r>
            <a:r>
              <a:rPr lang="ru-RU" dirty="0" err="1" smtClean="0">
                <a:solidFill>
                  <a:srgbClr val="00B0F0"/>
                </a:solidFill>
              </a:rPr>
              <a:t>трансактілі</a:t>
            </a:r>
            <a:r>
              <a:rPr lang="ru-RU" dirty="0" smtClean="0">
                <a:solidFill>
                  <a:srgbClr val="00B0F0"/>
                </a:solidFill>
              </a:rPr>
              <a:t> </a:t>
            </a:r>
            <a:r>
              <a:rPr lang="ru-RU" dirty="0" err="1">
                <a:solidFill>
                  <a:srgbClr val="00B0F0"/>
                </a:solidFill>
              </a:rPr>
              <a:t>талдау</a:t>
            </a:r>
            <a:r>
              <a:rPr lang="ru-RU" dirty="0">
                <a:solidFill>
                  <a:srgbClr val="00B0F0"/>
                </a:solidFill>
              </a:rPr>
              <a:t> (Э. Берн);</a:t>
            </a:r>
            <a:br>
              <a:rPr lang="ru-RU" dirty="0">
                <a:solidFill>
                  <a:srgbClr val="00B0F0"/>
                </a:solidFill>
              </a:rPr>
            </a:br>
            <a:r>
              <a:rPr lang="ru-RU" dirty="0" smtClean="0">
                <a:solidFill>
                  <a:srgbClr val="00B0F0"/>
                </a:solidFill>
              </a:rPr>
              <a:t>   </a:t>
            </a:r>
            <a:r>
              <a:rPr lang="ru-RU" dirty="0" err="1" smtClean="0">
                <a:solidFill>
                  <a:srgbClr val="00B0F0"/>
                </a:solidFill>
              </a:rPr>
              <a:t>бихевиоральді</a:t>
            </a:r>
            <a:r>
              <a:rPr lang="ru-RU" dirty="0" smtClean="0">
                <a:solidFill>
                  <a:srgbClr val="00B0F0"/>
                </a:solidFill>
              </a:rPr>
              <a:t> </a:t>
            </a:r>
            <a:r>
              <a:rPr lang="ru-RU" dirty="0" err="1" smtClean="0">
                <a:solidFill>
                  <a:srgbClr val="00B0F0"/>
                </a:solidFill>
              </a:rPr>
              <a:t>бағыт-әлеуметтік</a:t>
            </a:r>
            <a:r>
              <a:rPr lang="ru-RU" dirty="0" smtClean="0">
                <a:solidFill>
                  <a:srgbClr val="00B0F0"/>
                </a:solidFill>
              </a:rPr>
              <a:t> </a:t>
            </a:r>
            <a:r>
              <a:rPr lang="ru-RU" dirty="0" err="1" smtClean="0">
                <a:solidFill>
                  <a:srgbClr val="00B0F0"/>
                </a:solidFill>
              </a:rPr>
              <a:t>үйрену</a:t>
            </a:r>
            <a:r>
              <a:rPr lang="ru-RU" dirty="0">
                <a:solidFill>
                  <a:srgbClr val="00B0F0"/>
                </a:solidFill>
              </a:rPr>
              <a:t>,</a:t>
            </a:r>
            <a:br>
              <a:rPr lang="ru-RU" dirty="0">
                <a:solidFill>
                  <a:srgbClr val="00B0F0"/>
                </a:solidFill>
              </a:rPr>
            </a:br>
            <a:r>
              <a:rPr lang="ru-RU" dirty="0" smtClean="0">
                <a:solidFill>
                  <a:srgbClr val="00B0F0"/>
                </a:solidFill>
              </a:rPr>
              <a:t>    </a:t>
            </a:r>
            <a:r>
              <a:rPr lang="ru-RU" dirty="0" err="1" smtClean="0">
                <a:solidFill>
                  <a:srgbClr val="00B0F0"/>
                </a:solidFill>
              </a:rPr>
              <a:t>әлеуметтік</a:t>
            </a:r>
            <a:r>
              <a:rPr lang="ru-RU" dirty="0" smtClean="0">
                <a:solidFill>
                  <a:srgbClr val="00B0F0"/>
                </a:solidFill>
              </a:rPr>
              <a:t> </a:t>
            </a:r>
            <a:r>
              <a:rPr lang="ru-RU" dirty="0" err="1">
                <a:solidFill>
                  <a:srgbClr val="00B0F0"/>
                </a:solidFill>
              </a:rPr>
              <a:t>құзіреттілік</a:t>
            </a:r>
            <a:r>
              <a:rPr lang="ru-RU" dirty="0">
                <a:solidFill>
                  <a:srgbClr val="00B0F0"/>
                </a:solidFill>
              </a:rPr>
              <a:t> </a:t>
            </a:r>
            <a:r>
              <a:rPr lang="ru-RU" dirty="0" err="1" smtClean="0">
                <a:solidFill>
                  <a:srgbClr val="00B0F0"/>
                </a:solidFill>
              </a:rPr>
              <a:t>тренингтері</a:t>
            </a:r>
            <a:endParaRPr lang="ru-RU" dirty="0" smtClean="0">
              <a:solidFill>
                <a:srgbClr val="00B0F0"/>
              </a:solidFill>
            </a:endParaRPr>
          </a:p>
          <a:p>
            <a:r>
              <a:rPr lang="ru-RU" dirty="0" err="1">
                <a:solidFill>
                  <a:srgbClr val="00B0F0"/>
                </a:solidFill>
              </a:rPr>
              <a:t>когнитивті</a:t>
            </a:r>
            <a:r>
              <a:rPr lang="ru-RU" dirty="0">
                <a:solidFill>
                  <a:srgbClr val="00B0F0"/>
                </a:solidFill>
              </a:rPr>
              <a:t> терапия;</a:t>
            </a:r>
            <a:br>
              <a:rPr lang="ru-RU" dirty="0">
                <a:solidFill>
                  <a:srgbClr val="00B0F0"/>
                </a:solidFill>
              </a:rPr>
            </a:br>
            <a:r>
              <a:rPr lang="ru-RU" dirty="0">
                <a:solidFill>
                  <a:srgbClr val="00B0F0"/>
                </a:solidFill>
              </a:rPr>
              <a:t>• </a:t>
            </a:r>
            <a:r>
              <a:rPr lang="ru-RU" dirty="0" err="1">
                <a:solidFill>
                  <a:srgbClr val="00B0F0"/>
                </a:solidFill>
              </a:rPr>
              <a:t>рациональді</a:t>
            </a:r>
            <a:r>
              <a:rPr lang="ru-RU" dirty="0">
                <a:solidFill>
                  <a:srgbClr val="00B0F0"/>
                </a:solidFill>
              </a:rPr>
              <a:t>- </a:t>
            </a:r>
            <a:r>
              <a:rPr lang="ru-RU" dirty="0" err="1">
                <a:solidFill>
                  <a:srgbClr val="00B0F0"/>
                </a:solidFill>
              </a:rPr>
              <a:t>эмоциялық</a:t>
            </a:r>
            <a:r>
              <a:rPr lang="ru-RU" dirty="0">
                <a:solidFill>
                  <a:srgbClr val="00B0F0"/>
                </a:solidFill>
              </a:rPr>
              <a:t> терапия (А. </a:t>
            </a:r>
            <a:r>
              <a:rPr lang="ru-RU" dirty="0" err="1">
                <a:solidFill>
                  <a:srgbClr val="00B0F0"/>
                </a:solidFill>
              </a:rPr>
              <a:t>Эоллис</a:t>
            </a:r>
            <a:r>
              <a:rPr lang="ru-RU" dirty="0">
                <a:solidFill>
                  <a:srgbClr val="00B0F0"/>
                </a:solidFill>
              </a:rPr>
              <a:t>);</a:t>
            </a:r>
            <a:br>
              <a:rPr lang="ru-RU" dirty="0">
                <a:solidFill>
                  <a:srgbClr val="00B0F0"/>
                </a:solidFill>
              </a:rPr>
            </a:br>
            <a:r>
              <a:rPr lang="ru-RU" dirty="0">
                <a:solidFill>
                  <a:srgbClr val="00B0F0"/>
                </a:solidFill>
              </a:rPr>
              <a:t>• </a:t>
            </a:r>
            <a:r>
              <a:rPr lang="ru-RU" dirty="0" err="1">
                <a:solidFill>
                  <a:srgbClr val="00B0F0"/>
                </a:solidFill>
              </a:rPr>
              <a:t>гуманистік</a:t>
            </a:r>
            <a:r>
              <a:rPr lang="ru-RU" dirty="0">
                <a:solidFill>
                  <a:srgbClr val="00B0F0"/>
                </a:solidFill>
              </a:rPr>
              <a:t> </a:t>
            </a:r>
            <a:r>
              <a:rPr lang="ru-RU" dirty="0" err="1">
                <a:solidFill>
                  <a:srgbClr val="00B0F0"/>
                </a:solidFill>
              </a:rPr>
              <a:t>бағыт</a:t>
            </a:r>
            <a:r>
              <a:rPr lang="ru-RU" dirty="0">
                <a:solidFill>
                  <a:srgbClr val="00B0F0"/>
                </a:solidFill>
              </a:rPr>
              <a:t> - </a:t>
            </a:r>
            <a:r>
              <a:rPr lang="ru-RU" dirty="0" err="1">
                <a:solidFill>
                  <a:srgbClr val="00B0F0"/>
                </a:solidFill>
              </a:rPr>
              <a:t>гештальтерапия</a:t>
            </a:r>
            <a:r>
              <a:rPr lang="ru-RU" dirty="0">
                <a:solidFill>
                  <a:srgbClr val="00B0F0"/>
                </a:solidFill>
              </a:rPr>
              <a:t> (Р. </a:t>
            </a:r>
            <a:r>
              <a:rPr lang="ru-RU" dirty="0" err="1">
                <a:solidFill>
                  <a:srgbClr val="00B0F0"/>
                </a:solidFill>
              </a:rPr>
              <a:t>Перлз</a:t>
            </a:r>
            <a:r>
              <a:rPr lang="ru-RU" dirty="0">
                <a:solidFill>
                  <a:srgbClr val="00B0F0"/>
                </a:solidFill>
              </a:rPr>
              <a:t>),</a:t>
            </a:r>
            <a:br>
              <a:rPr lang="ru-RU" dirty="0">
                <a:solidFill>
                  <a:srgbClr val="00B0F0"/>
                </a:solidFill>
              </a:rPr>
            </a:br>
            <a:r>
              <a:rPr lang="ru-RU" dirty="0" err="1">
                <a:solidFill>
                  <a:srgbClr val="00B0F0"/>
                </a:solidFill>
              </a:rPr>
              <a:t>топтық</a:t>
            </a:r>
            <a:r>
              <a:rPr lang="ru-RU" dirty="0">
                <a:solidFill>
                  <a:srgbClr val="00B0F0"/>
                </a:solidFill>
              </a:rPr>
              <a:t> терапия (К. </a:t>
            </a:r>
            <a:r>
              <a:rPr lang="ru-RU" dirty="0" err="1">
                <a:solidFill>
                  <a:srgbClr val="00B0F0"/>
                </a:solidFill>
              </a:rPr>
              <a:t>Роджерс</a:t>
            </a:r>
            <a:r>
              <a:rPr lang="ru-RU" dirty="0">
                <a:solidFill>
                  <a:srgbClr val="00B0F0"/>
                </a:solidFill>
              </a:rPr>
              <a:t>), </a:t>
            </a:r>
            <a:r>
              <a:rPr lang="ru-RU" dirty="0" err="1">
                <a:solidFill>
                  <a:srgbClr val="00B0F0"/>
                </a:solidFill>
              </a:rPr>
              <a:t>логотерапия</a:t>
            </a:r>
            <a:r>
              <a:rPr lang="ru-RU" dirty="0">
                <a:solidFill>
                  <a:srgbClr val="00B0F0"/>
                </a:solidFill>
              </a:rPr>
              <a:t> (В.</a:t>
            </a:r>
            <a:br>
              <a:rPr lang="ru-RU" dirty="0">
                <a:solidFill>
                  <a:srgbClr val="00B0F0"/>
                </a:solidFill>
              </a:rPr>
            </a:br>
            <a:r>
              <a:rPr lang="ru-RU" dirty="0" err="1">
                <a:solidFill>
                  <a:srgbClr val="00B0F0"/>
                </a:solidFill>
              </a:rPr>
              <a:t>Франкл</a:t>
            </a:r>
            <a:r>
              <a:rPr lang="ru-RU" dirty="0">
                <a:solidFill>
                  <a:srgbClr val="00B0F0"/>
                </a:solidFill>
              </a:rPr>
              <a:t>), </a:t>
            </a:r>
            <a:r>
              <a:rPr lang="ru-RU" dirty="0" err="1">
                <a:solidFill>
                  <a:srgbClr val="00B0F0"/>
                </a:solidFill>
              </a:rPr>
              <a:t>психодрама</a:t>
            </a:r>
            <a:r>
              <a:rPr lang="ru-RU" dirty="0">
                <a:solidFill>
                  <a:srgbClr val="00B0F0"/>
                </a:solidFill>
              </a:rPr>
              <a:t> (Морено).</a:t>
            </a:r>
            <a:br>
              <a:rPr lang="ru-RU" dirty="0">
                <a:solidFill>
                  <a:srgbClr val="00B0F0"/>
                </a:solidFill>
              </a:rPr>
            </a:br>
            <a:endParaRPr lang="ru-RU" b="1" dirty="0">
              <a:solidFill>
                <a:srgbClr val="00B0F0"/>
              </a:solidFill>
            </a:endParaRPr>
          </a:p>
          <a:p>
            <a:endParaRPr lang="ru-RU" dirty="0">
              <a:solidFill>
                <a:srgbClr val="00B0F0"/>
              </a:solidFill>
            </a:endParaRPr>
          </a:p>
        </p:txBody>
      </p:sp>
    </p:spTree>
    <p:extLst>
      <p:ext uri="{BB962C8B-B14F-4D97-AF65-F5344CB8AC3E}">
        <p14:creationId xmlns:p14="http://schemas.microsoft.com/office/powerpoint/2010/main" val="419767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27788" y="485192"/>
            <a:ext cx="10692881" cy="4020652"/>
          </a:xfrm>
          <a:prstGeom prst="rect">
            <a:avLst/>
          </a:prstGeom>
        </p:spPr>
        <p:txBody>
          <a:bodyPr wrap="square">
            <a:spAutoFit/>
          </a:bodyPr>
          <a:lstStyle/>
          <a:p>
            <a:pPr indent="457200" algn="just">
              <a:lnSpc>
                <a:spcPct val="115000"/>
              </a:lnSpc>
              <a:spcAft>
                <a:spcPts val="0"/>
              </a:spcAft>
            </a:pPr>
            <a:endParaRPr lang="kk-KZ" sz="3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0"/>
              </a:spcAft>
            </a:pPr>
            <a:endParaRPr lang="kk-KZ" sz="3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kk-KZ" sz="3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Ю.Е. Алешина (1994) психологиялық кеңес берудің негізгі </a:t>
            </a:r>
            <a:r>
              <a:rPr lang="kk-KZ" sz="3200" b="1"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мақсатын</a:t>
            </a:r>
            <a:r>
              <a:rPr lang="kk-KZ" sz="3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3200" b="1"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психологиялық көмек </a:t>
            </a:r>
            <a:r>
              <a:rPr lang="kk-KZ" sz="3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көрсету ретінде анықтайды, яғни психологпен әңгімелесу адамға оның қиындықтарын шешуге және айналасындағы адамдармен өзара қарым-қатынастарды дұрыстауға көмектесуі тиіс. </a:t>
            </a:r>
            <a:endParaRPr lang="ru-RU"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1742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6873" y="1100453"/>
            <a:ext cx="9629192" cy="5732980"/>
          </a:xfrm>
          <a:prstGeom prst="rect">
            <a:avLst/>
          </a:prstGeom>
        </p:spPr>
        <p:txBody>
          <a:bodyPr wrap="square">
            <a:spAutoFit/>
          </a:bodyPr>
          <a:lstStyle/>
          <a:p>
            <a:pPr indent="457200" algn="just">
              <a:lnSpc>
                <a:spcPct val="115000"/>
              </a:lnSpc>
              <a:spcAft>
                <a:spcPts val="0"/>
              </a:spcAft>
            </a:pPr>
            <a:r>
              <a:rPr lang="kk-KZ" sz="20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Осы мақсатқа байланысты келесідей </a:t>
            </a:r>
            <a:r>
              <a:rPr lang="kk-KZ" sz="2000" b="1"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міндеттер</a:t>
            </a:r>
            <a:r>
              <a:rPr lang="kk-KZ" sz="20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анықталады:</a:t>
            </a:r>
            <a:endParaRPr lang="ru-RU" sz="2000"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k-KZ"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Клиентті тыңдау, </a:t>
            </a: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оның нәтижесінде клиенттің өзі туралы және өз жағдайы жайлы түсінігі кеңейіп, ойлануға себеп пайда болуы қажет.</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k-KZ"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Клиенттің эмоциялық күйін жеңілдету</a:t>
            </a: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яғни кеңес беруші-психологтың жұмысының арқасында клиент жеңілденіп қалуы тиіс.</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k-KZ"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Клиенттің өзімен болып жатқан жағдайларға жауапкершілікті өз мойнына алуы. </a:t>
            </a: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Кеңес беру барысында клиенттің локус шағымдары оның өзіне аударылуы керек, адам болып жатқан жағдайларға өзінің жауапты екендігін және өз күнәсін сезінуі тиіс, тек сонда ғана ол шын мәнісінде де өзгеруге және жағдайды өзгертуге тырысатын болады; олай болмаған жағдайда ол тек айналасындағылардың көмегін және олардың тарапынан болатын өзгерістерді күтетін болады. Минимум-бағдарлама бұл жерде – клиентке оның мәселелерінің және адамдармен қарым-қатынастарының осындай күрделі, әрі жағымсыз сипатқа ие екендігіне біршама өзінің әсер еткендігін көрсету.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k-KZ"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Психологтың орын алған жағдайда нені және қалай өзгертуге болатындығын анықтаудағы көмегі.</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7554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40971" y="354564"/>
            <a:ext cx="10245013" cy="5324535"/>
          </a:xfrm>
          <a:prstGeom prst="rect">
            <a:avLst/>
          </a:prstGeom>
        </p:spPr>
        <p:txBody>
          <a:bodyPr wrap="square">
            <a:spAutoFit/>
          </a:bodyPr>
          <a:lstStyle/>
          <a:p>
            <a:pPr algn="just"/>
            <a:r>
              <a:rPr lang="ru-RU" sz="2000" dirty="0" err="1" smtClean="0">
                <a:solidFill>
                  <a:srgbClr val="C00000"/>
                </a:solidFill>
                <a:effectLst/>
                <a:latin typeface="Liberation Serif"/>
                <a:ea typeface="DejaVu Sans"/>
                <a:cs typeface="DejaVu Sans"/>
              </a:rPr>
              <a:t>Психологияда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жеке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адамның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психологиялық</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қасиеттері</a:t>
            </a:r>
            <a:r>
              <a:rPr lang="ru-RU" sz="2000" dirty="0" smtClean="0">
                <a:solidFill>
                  <a:srgbClr val="C00000"/>
                </a:solidFill>
                <a:effectLst/>
                <a:latin typeface="Liberation Serif"/>
                <a:ea typeface="DejaVu Sans"/>
                <a:cs typeface="DejaVu Sans"/>
              </a:rPr>
              <a:t> мен </a:t>
            </a:r>
            <a:r>
              <a:rPr lang="ru-RU" sz="2000" dirty="0" err="1" smtClean="0">
                <a:solidFill>
                  <a:srgbClr val="C00000"/>
                </a:solidFill>
                <a:effectLst/>
                <a:latin typeface="Liberation Serif"/>
                <a:ea typeface="DejaVu Sans"/>
                <a:cs typeface="DejaVu Sans"/>
              </a:rPr>
              <a:t>таным</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процестерін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өңдеуде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пайдаланылатын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әдістемелер</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жиынтығы</a:t>
            </a:r>
            <a:r>
              <a:rPr lang="ru-RU" sz="2000" dirty="0" smtClean="0">
                <a:solidFill>
                  <a:srgbClr val="C00000"/>
                </a:solidFill>
                <a:effectLst/>
                <a:latin typeface="Liberation Serif"/>
                <a:ea typeface="DejaVu Sans"/>
                <a:cs typeface="DejaVu Sans"/>
              </a:rPr>
              <a:t> мен </a:t>
            </a:r>
            <a:r>
              <a:rPr lang="ru-RU" sz="2000" dirty="0" err="1" smtClean="0">
                <a:solidFill>
                  <a:srgbClr val="C00000"/>
                </a:solidFill>
                <a:effectLst/>
                <a:latin typeface="Liberation Serif"/>
                <a:ea typeface="DejaVu Sans"/>
                <a:cs typeface="DejaVu Sans"/>
              </a:rPr>
              <a:t>технологиясын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психокоррекция</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деп</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атайды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Олардың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баланың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жас</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ерекшеліктеріне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байланысты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және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отбасы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проблемаларына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байланысты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сыныптастырпып</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жинақтағандардың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бірі</a:t>
            </a:r>
            <a:r>
              <a:rPr lang="ru-RU" sz="2000" dirty="0" smtClean="0">
                <a:solidFill>
                  <a:srgbClr val="C00000"/>
                </a:solidFill>
                <a:effectLst/>
                <a:latin typeface="Liberation Serif"/>
                <a:ea typeface="DejaVu Sans"/>
                <a:cs typeface="DejaVu Sans"/>
              </a:rPr>
              <a:t> </a:t>
            </a:r>
            <a:r>
              <a:rPr lang="ru-RU" sz="2000" dirty="0" smtClean="0">
                <a:solidFill>
                  <a:srgbClr val="00B0F0"/>
                </a:solidFill>
                <a:effectLst/>
                <a:latin typeface="Liberation Serif"/>
                <a:ea typeface="DejaVu Sans"/>
                <a:cs typeface="DejaVu Sans"/>
              </a:rPr>
              <a:t>А.А. </a:t>
            </a:r>
            <a:r>
              <a:rPr lang="ru-RU" sz="2000" dirty="0" err="1" smtClean="0">
                <a:solidFill>
                  <a:srgbClr val="00B0F0"/>
                </a:solidFill>
                <a:effectLst/>
                <a:latin typeface="Liberation Serif"/>
                <a:ea typeface="DejaVu Sans"/>
                <a:cs typeface="DejaVu Sans"/>
              </a:rPr>
              <a:t>Бодалев</a:t>
            </a:r>
            <a:r>
              <a:rPr lang="ru-RU" sz="2000" dirty="0" smtClean="0">
                <a:solidFill>
                  <a:srgbClr val="00B0F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және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зерханасында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істейтін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ғалымдар</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болды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Психологиялық</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кеңес</a:t>
            </a:r>
            <a:r>
              <a:rPr lang="ru-RU" sz="2000" dirty="0" smtClean="0">
                <a:solidFill>
                  <a:srgbClr val="C00000"/>
                </a:solidFill>
                <a:effectLst/>
                <a:latin typeface="Liberation Serif"/>
                <a:ea typeface="DejaVu Sans"/>
                <a:cs typeface="DejaVu Sans"/>
              </a:rPr>
              <a:t> беру </a:t>
            </a:r>
            <a:r>
              <a:rPr lang="ru-RU" sz="2000" dirty="0" err="1" smtClean="0">
                <a:solidFill>
                  <a:srgbClr val="C00000"/>
                </a:solidFill>
                <a:effectLst/>
                <a:latin typeface="Liberation Serif"/>
                <a:ea typeface="DejaVu Sans"/>
                <a:cs typeface="DejaVu Sans"/>
              </a:rPr>
              <a:t>жұмысының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мазмұны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мектепке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дейінгілерге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бастауыш</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сынып</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оқушыларына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және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жоғарғы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сыныптағыларға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деп</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жіктеліп</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көрсетілді</a:t>
            </a:r>
            <a:r>
              <a:rPr lang="ru-RU" sz="2000" dirty="0" smtClean="0">
                <a:solidFill>
                  <a:srgbClr val="C00000"/>
                </a:solidFill>
                <a:effectLst/>
                <a:latin typeface="Liberation Serif"/>
                <a:ea typeface="DejaVu Sans"/>
                <a:cs typeface="DejaVu Sans"/>
              </a:rPr>
              <a:t>.</a:t>
            </a:r>
            <a:br>
              <a:rPr lang="ru-RU" sz="2000" dirty="0" smtClean="0">
                <a:solidFill>
                  <a:srgbClr val="C00000"/>
                </a:solidFill>
                <a:effectLst/>
                <a:latin typeface="Liberation Serif"/>
                <a:ea typeface="DejaVu Sans"/>
                <a:cs typeface="DejaVu Sans"/>
              </a:rPr>
            </a:br>
            <a:r>
              <a:rPr lang="ru-RU" sz="2000" dirty="0" err="1" smtClean="0">
                <a:solidFill>
                  <a:srgbClr val="C00000"/>
                </a:solidFill>
                <a:effectLst/>
                <a:latin typeface="Liberation Serif"/>
                <a:ea typeface="DejaVu Sans"/>
                <a:cs typeface="DejaVu Sans"/>
              </a:rPr>
              <a:t>Психологияны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өмір</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тәжірибесіне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көлемде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енгізу</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нәтижесінде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көптеген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жетістіктерін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адамдардың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алдында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тұрған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қиын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мәселелерді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шешуге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ықпал</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жасауға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мүмеіндік</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берді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Қазігі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кезде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психологиялық</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кеңес</a:t>
            </a:r>
            <a:r>
              <a:rPr lang="ru-RU" sz="2000" dirty="0" smtClean="0">
                <a:solidFill>
                  <a:srgbClr val="C00000"/>
                </a:solidFill>
                <a:effectLst/>
                <a:latin typeface="Liberation Serif"/>
                <a:ea typeface="DejaVu Sans"/>
                <a:cs typeface="DejaVu Sans"/>
              </a:rPr>
              <a:t> беру </a:t>
            </a:r>
            <a:r>
              <a:rPr lang="ru-RU" sz="2000" dirty="0" err="1" smtClean="0">
                <a:solidFill>
                  <a:srgbClr val="C00000"/>
                </a:solidFill>
                <a:effectLst/>
                <a:latin typeface="Liberation Serif"/>
                <a:ea typeface="DejaVu Sans"/>
                <a:cs typeface="DejaVu Sans"/>
              </a:rPr>
              <a:t>және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психокоррекция</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жүргізу</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әдістері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ретінде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белгіленетін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көптеген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тәсілдерді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тәжірибеленуші</a:t>
            </a:r>
            <a:r>
              <a:rPr lang="ru-RU" sz="2000" dirty="0" smtClean="0">
                <a:solidFill>
                  <a:srgbClr val="C00000"/>
                </a:solidFill>
                <a:effectLst/>
                <a:latin typeface="Liberation Serif"/>
                <a:ea typeface="DejaVu Sans"/>
                <a:cs typeface="DejaVu Sans"/>
              </a:rPr>
              <a:t> психолог </a:t>
            </a:r>
            <a:r>
              <a:rPr lang="ru-RU" sz="2000" dirty="0" err="1" smtClean="0">
                <a:solidFill>
                  <a:srgbClr val="C00000"/>
                </a:solidFill>
                <a:effectLst/>
                <a:latin typeface="Liberation Serif"/>
                <a:ea typeface="DejaVu Sans"/>
                <a:cs typeface="DejaVu Sans"/>
              </a:rPr>
              <a:t>кеңінен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пайдаланылуда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Психологиялық</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кеңес</a:t>
            </a:r>
            <a:r>
              <a:rPr lang="ru-RU" sz="2000" dirty="0" smtClean="0">
                <a:solidFill>
                  <a:srgbClr val="C00000"/>
                </a:solidFill>
                <a:effectLst/>
                <a:latin typeface="Liberation Serif"/>
                <a:ea typeface="DejaVu Sans"/>
                <a:cs typeface="DejaVu Sans"/>
              </a:rPr>
              <a:t> беру психолог </a:t>
            </a:r>
            <a:r>
              <a:rPr lang="ru-RU" sz="2000" dirty="0" err="1" smtClean="0">
                <a:solidFill>
                  <a:srgbClr val="C00000"/>
                </a:solidFill>
                <a:effectLst/>
                <a:latin typeface="Liberation Serif"/>
                <a:ea typeface="DejaVu Sans"/>
                <a:cs typeface="DejaVu Sans"/>
              </a:rPr>
              <a:t>тәжірибесінде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бұрыннан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бері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пайдаланылатын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ұғым</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болғандықтан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ол</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терминмен</a:t>
            </a:r>
            <a:r>
              <a:rPr lang="ru-RU" sz="2000" dirty="0" smtClean="0">
                <a:solidFill>
                  <a:srgbClr val="C00000"/>
                </a:solidFill>
                <a:effectLst/>
                <a:latin typeface="Liberation Serif"/>
                <a:ea typeface="DejaVu Sans"/>
                <a:cs typeface="DejaVu Sans"/>
              </a:rPr>
              <a:t> психолог </a:t>
            </a:r>
            <a:r>
              <a:rPr lang="ru-RU" sz="2000" dirty="0" err="1" smtClean="0">
                <a:solidFill>
                  <a:srgbClr val="C00000"/>
                </a:solidFill>
                <a:effectLst/>
                <a:latin typeface="Liberation Serif"/>
                <a:ea typeface="DejaVu Sans"/>
                <a:cs typeface="DejaVu Sans"/>
              </a:rPr>
              <a:t>қызметінің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аумағын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қамтитын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бұл</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түріне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нақты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анықтама</a:t>
            </a:r>
            <a:r>
              <a:rPr lang="ru-RU" sz="2000" dirty="0" smtClean="0">
                <a:solidFill>
                  <a:srgbClr val="C00000"/>
                </a:solidFill>
                <a:effectLst/>
                <a:latin typeface="Liberation Serif"/>
                <a:ea typeface="DejaVu Sans"/>
                <a:cs typeface="DejaVu Sans"/>
              </a:rPr>
              <a:t> беру </a:t>
            </a:r>
            <a:r>
              <a:rPr lang="ru-RU" sz="2000" dirty="0" err="1" smtClean="0">
                <a:solidFill>
                  <a:srgbClr val="C00000"/>
                </a:solidFill>
                <a:effectLst/>
                <a:latin typeface="Liberation Serif"/>
                <a:ea typeface="DejaVu Sans"/>
                <a:cs typeface="DejaVu Sans"/>
              </a:rPr>
              <a:t>немесе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оның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қолдану</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аймағын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біржақты</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көрсету</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қиын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Сондықтан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психологиялық</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білім</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қолданылатын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кез-келген</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салада</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кеңес</a:t>
            </a:r>
            <a:r>
              <a:rPr lang="ru-RU" sz="2000" dirty="0" smtClean="0">
                <a:solidFill>
                  <a:srgbClr val="C00000"/>
                </a:solidFill>
                <a:effectLst/>
                <a:latin typeface="Liberation Serif"/>
                <a:ea typeface="DejaVu Sans"/>
                <a:cs typeface="DejaVu Sans"/>
              </a:rPr>
              <a:t> беру </a:t>
            </a:r>
            <a:r>
              <a:rPr lang="ru-RU" sz="2000" dirty="0" err="1" smtClean="0">
                <a:solidFill>
                  <a:srgbClr val="C00000"/>
                </a:solidFill>
                <a:effectLst/>
                <a:latin typeface="Liberation Serif"/>
                <a:ea typeface="DejaVu Sans"/>
                <a:cs typeface="DejaVu Sans"/>
              </a:rPr>
              <a:t>жұмысы</a:t>
            </a:r>
            <a:r>
              <a:rPr lang="ru-RU" sz="2000" dirty="0" smtClean="0">
                <a:solidFill>
                  <a:srgbClr val="C00000"/>
                </a:solidFill>
                <a:effectLst/>
                <a:latin typeface="Liberation Serif"/>
                <a:ea typeface="DejaVu Sans"/>
                <a:cs typeface="DejaVu Sans"/>
              </a:rPr>
              <a:t> осы </a:t>
            </a:r>
            <a:r>
              <a:rPr lang="ru-RU" sz="2000" dirty="0" err="1" smtClean="0">
                <a:solidFill>
                  <a:srgbClr val="C00000"/>
                </a:solidFill>
                <a:effectLst/>
                <a:latin typeface="Liberation Serif"/>
                <a:ea typeface="DejaVu Sans"/>
                <a:cs typeface="DejaVu Sans"/>
              </a:rPr>
              <a:t>қызметті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ұйымдастыру</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формаларының</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бір</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түрі</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ретінде</a:t>
            </a:r>
            <a:r>
              <a:rPr lang="ru-RU" sz="2000" dirty="0" smtClean="0">
                <a:solidFill>
                  <a:srgbClr val="C00000"/>
                </a:solidFill>
                <a:effectLst/>
                <a:latin typeface="Liberation Serif"/>
                <a:ea typeface="DejaVu Sans"/>
                <a:cs typeface="DejaVu Sans"/>
              </a:rPr>
              <a:t> </a:t>
            </a:r>
            <a:r>
              <a:rPr lang="ru-RU" sz="2000" dirty="0" err="1" smtClean="0">
                <a:solidFill>
                  <a:srgbClr val="C00000"/>
                </a:solidFill>
                <a:effectLst/>
                <a:latin typeface="Liberation Serif"/>
                <a:ea typeface="DejaVu Sans"/>
                <a:cs typeface="DejaVu Sans"/>
              </a:rPr>
              <a:t>саналады</a:t>
            </a:r>
            <a:r>
              <a:rPr lang="ru-RU" sz="2000" dirty="0" smtClean="0">
                <a:solidFill>
                  <a:srgbClr val="C00000"/>
                </a:solidFill>
                <a:effectLst/>
                <a:latin typeface="Liberation Serif"/>
                <a:ea typeface="DejaVu Sans"/>
                <a:cs typeface="DejaVu Sans"/>
              </a:rPr>
              <a:t>. </a:t>
            </a:r>
            <a:endParaRPr lang="ru-RU" sz="2000" dirty="0">
              <a:solidFill>
                <a:srgbClr val="C00000"/>
              </a:solidFill>
            </a:endParaRPr>
          </a:p>
        </p:txBody>
      </p:sp>
    </p:spTree>
    <p:extLst>
      <p:ext uri="{BB962C8B-B14F-4D97-AF65-F5344CB8AC3E}">
        <p14:creationId xmlns:p14="http://schemas.microsoft.com/office/powerpoint/2010/main" val="452627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cf2.ppt-online.org/files2/slide/q/Q1y6Sjn34aJDr9IK7Hefu2qB0EWiAsXCOZcoRght8d/slide-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290" y="208383"/>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8575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cf2.ppt-online.org/files2/slide/q/Q1y6Sjn34aJDr9IK7Hefu2qB0EWiAsXCOZcoRght8d/slide-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966" y="189722"/>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380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cf2.ppt-online.org/files2/slide/q/Q1y6Sjn34aJDr9IK7Hefu2qB0EWiAsXCOZcoRght8d/slide-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661" y="208383"/>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3513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cf2.ppt-online.org/files2/slide/q/Q1y6Sjn34aJDr9IK7Hefu2qB0EWiAsXCOZcoRght8d/slide-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620" y="87086"/>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2935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cf2.ppt-online.org/files2/slide/q/Q1y6Sjn34aJDr9IK7Hefu2qB0EWiAsXCOZcoRght8d/slide-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9934" y="413658"/>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01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cf2.ppt-online.org/files2/slide/q/Q1y6Sjn34aJDr9IK7Hefu2qB0EWiAsXCOZcoRght8d/slide-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6588" y="506963"/>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430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97531" y="405882"/>
            <a:ext cx="8915399" cy="2262781"/>
          </a:xfrm>
        </p:spPr>
        <p:txBody>
          <a:bodyPr>
            <a:normAutofit/>
          </a:bodyPr>
          <a:lstStyle/>
          <a:p>
            <a:r>
              <a:rPr lang="kk-KZ" sz="6000" dirty="0">
                <a:solidFill>
                  <a:srgbClr val="FF0000"/>
                </a:solidFill>
                <a:latin typeface="Times New Roman" panose="02020603050405020304" pitchFamily="18" charset="0"/>
                <a:cs typeface="Times New Roman" panose="02020603050405020304" pitchFamily="18" charset="0"/>
              </a:rPr>
              <a:t>«Кеңес беру» </a:t>
            </a:r>
            <a:r>
              <a:rPr lang="kk-KZ" sz="6000" dirty="0" smtClean="0">
                <a:solidFill>
                  <a:srgbClr val="FF0000"/>
                </a:solidFill>
                <a:latin typeface="Times New Roman" panose="02020603050405020304" pitchFamily="18" charset="0"/>
                <a:cs typeface="Times New Roman" panose="02020603050405020304" pitchFamily="18" charset="0"/>
              </a:rPr>
              <a:t>сөзі</a:t>
            </a:r>
            <a:endParaRPr lang="ru-RU" sz="6000" dirty="0">
              <a:solidFill>
                <a:srgbClr val="FF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276669" y="3107095"/>
            <a:ext cx="9227943" cy="2796568"/>
          </a:xfrm>
        </p:spPr>
        <p:txBody>
          <a:bodyPr>
            <a:noAutofit/>
          </a:bodyPr>
          <a:lstStyle/>
          <a:p>
            <a:r>
              <a:rPr lang="kk-KZ" sz="3600" dirty="0">
                <a:solidFill>
                  <a:srgbClr val="FF0000"/>
                </a:solidFill>
                <a:latin typeface="Times New Roman" panose="02020603050405020304" pitchFamily="18" charset="0"/>
                <a:cs typeface="Times New Roman" panose="02020603050405020304" pitchFamily="18" charset="0"/>
              </a:rPr>
              <a:t>латын тіліндегі </a:t>
            </a:r>
            <a:r>
              <a:rPr lang="kk-KZ" sz="3600" i="1" dirty="0">
                <a:solidFill>
                  <a:srgbClr val="FF0000"/>
                </a:solidFill>
                <a:latin typeface="Times New Roman" panose="02020603050405020304" pitchFamily="18" charset="0"/>
                <a:cs typeface="Times New Roman" panose="02020603050405020304" pitchFamily="18" charset="0"/>
              </a:rPr>
              <a:t>consultare </a:t>
            </a:r>
            <a:r>
              <a:rPr lang="kk-KZ" sz="3600" dirty="0" smtClean="0"/>
              <a:t>– </a:t>
            </a:r>
            <a:r>
              <a:rPr lang="kk-KZ" sz="3600" dirty="0">
                <a:solidFill>
                  <a:srgbClr val="00B0F0"/>
                </a:solidFill>
              </a:rPr>
              <a:t>ортақ шешімге келу, қамор болу, ақылдасу деген сөзден шыққан</a:t>
            </a:r>
            <a:endParaRPr lang="ru-RU" sz="3600" dirty="0">
              <a:solidFill>
                <a:srgbClr val="00B0F0"/>
              </a:solidFill>
            </a:endParaRPr>
          </a:p>
        </p:txBody>
      </p:sp>
    </p:spTree>
    <p:extLst>
      <p:ext uri="{BB962C8B-B14F-4D97-AF65-F5344CB8AC3E}">
        <p14:creationId xmlns:p14="http://schemas.microsoft.com/office/powerpoint/2010/main" val="3243434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cf2.ppt-online.org/files2/slide/q/Q1y6Sjn34aJDr9IK7Hefu2qB0EWiAsXCOZcoRght8d/slide-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64" y="0"/>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1555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solidFill>
                  <a:srgbClr val="C00000"/>
                </a:solidFill>
              </a:rPr>
              <a:t>Қазақ тіліне аударғанда </a:t>
            </a:r>
            <a:endParaRPr lang="ru-RU" dirty="0">
              <a:solidFill>
                <a:srgbClr val="C00000"/>
              </a:solidFill>
            </a:endParaRPr>
          </a:p>
        </p:txBody>
      </p:sp>
      <p:sp>
        <p:nvSpPr>
          <p:cNvPr id="3" name="Объект 2"/>
          <p:cNvSpPr>
            <a:spLocks noGrp="1"/>
          </p:cNvSpPr>
          <p:nvPr>
            <p:ph idx="1"/>
          </p:nvPr>
        </p:nvSpPr>
        <p:spPr/>
        <p:txBody>
          <a:bodyPr>
            <a:noAutofit/>
          </a:bodyPr>
          <a:lstStyle/>
          <a:p>
            <a:pPr algn="just"/>
            <a:r>
              <a:rPr lang="kk-KZ" sz="3600" dirty="0" smtClean="0"/>
              <a:t>ол </a:t>
            </a:r>
            <a:r>
              <a:rPr lang="kk-KZ" sz="3600" dirty="0"/>
              <a:t>кеңес, қандай да бір сұрақ бойынша маманның түсіндіруі, білімдер аясын кеңейту және оны тереңдету мақсатымен әңгімелесу деген мағына береді. Сөзбе-сөз аударғанда «кеңес беру» - қызықтыратын мәселе бойынша кеңес беру дегенді білдіреді.</a:t>
            </a:r>
            <a:endParaRPr lang="ru-RU" sz="3600" dirty="0"/>
          </a:p>
        </p:txBody>
      </p:sp>
    </p:spTree>
    <p:extLst>
      <p:ext uri="{BB962C8B-B14F-4D97-AF65-F5344CB8AC3E}">
        <p14:creationId xmlns:p14="http://schemas.microsoft.com/office/powerpoint/2010/main" val="326353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4946" y="371393"/>
            <a:ext cx="9507894" cy="5632311"/>
          </a:xfrm>
          <a:prstGeom prst="rect">
            <a:avLst/>
          </a:prstGeom>
        </p:spPr>
        <p:txBody>
          <a:bodyPr wrap="square">
            <a:spAutoFit/>
          </a:bodyPr>
          <a:lstStyle/>
          <a:p>
            <a:pPr algn="just"/>
            <a:r>
              <a:rPr lang="ru-RU" sz="3600" b="0" i="0" dirty="0" err="1" smtClean="0">
                <a:solidFill>
                  <a:srgbClr val="C00000"/>
                </a:solidFill>
                <a:effectLst/>
                <a:latin typeface="Times New Roman" panose="02020603050405020304" pitchFamily="18" charset="0"/>
              </a:rPr>
              <a:t>Психологиялық</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кеңес</a:t>
            </a:r>
            <a:r>
              <a:rPr lang="ru-RU" sz="3600" b="0" i="0" dirty="0" smtClean="0">
                <a:solidFill>
                  <a:srgbClr val="C00000"/>
                </a:solidFill>
                <a:effectLst/>
                <a:latin typeface="Times New Roman" panose="02020603050405020304" pitchFamily="18" charset="0"/>
              </a:rPr>
              <a:t> - </a:t>
            </a:r>
            <a:r>
              <a:rPr lang="ru-RU" sz="3600" b="0" i="0" dirty="0" err="1" smtClean="0">
                <a:solidFill>
                  <a:srgbClr val="C00000"/>
                </a:solidFill>
                <a:effectLst/>
                <a:latin typeface="Times New Roman" panose="02020603050405020304" pitchFamily="18" charset="0"/>
              </a:rPr>
              <a:t>адамдарды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толғандырып</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жүрген</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мәселелерді</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шешуде</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алдыңғы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зерттеу</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нәтижелеріне</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негізделе</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отырып</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ақыл-кеңес</a:t>
            </a:r>
            <a:r>
              <a:rPr lang="ru-RU" sz="3600" b="0" i="0" dirty="0" smtClean="0">
                <a:solidFill>
                  <a:srgbClr val="C00000"/>
                </a:solidFill>
                <a:effectLst/>
                <a:latin typeface="Times New Roman" panose="02020603050405020304" pitchFamily="18" charset="0"/>
              </a:rPr>
              <a:t>  беру </a:t>
            </a:r>
            <a:r>
              <a:rPr lang="ru-RU" sz="3600" b="0" i="0" dirty="0" err="1" smtClean="0">
                <a:solidFill>
                  <a:srgbClr val="C00000"/>
                </a:solidFill>
                <a:effectLst/>
                <a:latin typeface="Times New Roman" panose="02020603050405020304" pitchFamily="18" charset="0"/>
              </a:rPr>
              <a:t>арқылы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психологиялық</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көмек</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көрсету</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Психологиялық</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кеңес</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жайлары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психологиялық</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кеңесті</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ұйымдастырып</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жүргізетін</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уақытты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тәсілдерді</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құралдарды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және</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соны</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атқаратын</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орнын</a:t>
            </a:r>
            <a:r>
              <a:rPr lang="ru-RU" sz="3600" b="0" i="0" dirty="0" smtClean="0">
                <a:solidFill>
                  <a:srgbClr val="C00000"/>
                </a:solidFill>
                <a:effectLst/>
                <a:latin typeface="Times New Roman" panose="02020603050405020304" pitchFamily="18" charset="0"/>
              </a:rPr>
              <a:t>, психолог-</a:t>
            </a:r>
            <a:r>
              <a:rPr lang="ru-RU" sz="3600" b="0" i="0" dirty="0" err="1" smtClean="0">
                <a:solidFill>
                  <a:srgbClr val="C00000"/>
                </a:solidFill>
                <a:effectLst/>
                <a:latin typeface="Times New Roman" panose="02020603050405020304" pitchFamily="18" charset="0"/>
              </a:rPr>
              <a:t>кеңесшінің</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клиентпен</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қарым-қатынас</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стилін</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т.б</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ескере</a:t>
            </a:r>
            <a:r>
              <a:rPr lang="ru-RU" sz="3600" b="0" i="0" dirty="0" smtClean="0">
                <a:solidFill>
                  <a:srgbClr val="C00000"/>
                </a:solidFill>
                <a:effectLst/>
                <a:latin typeface="Times New Roman" panose="02020603050405020304" pitchFamily="18" charset="0"/>
              </a:rPr>
              <a:t> </a:t>
            </a:r>
            <a:r>
              <a:rPr lang="ru-RU" sz="3600" b="0" i="0" dirty="0" err="1" smtClean="0">
                <a:solidFill>
                  <a:srgbClr val="C00000"/>
                </a:solidFill>
                <a:effectLst/>
                <a:latin typeface="Times New Roman" panose="02020603050405020304" pitchFamily="18" charset="0"/>
              </a:rPr>
              <a:t>қамтиды</a:t>
            </a:r>
            <a:r>
              <a:rPr lang="ru-RU" sz="3600" b="0" i="0" dirty="0" smtClean="0">
                <a:solidFill>
                  <a:srgbClr val="C00000"/>
                </a:solidFill>
                <a:effectLst/>
                <a:latin typeface="Times New Roman" panose="02020603050405020304" pitchFamily="18" charset="0"/>
              </a:rPr>
              <a:t>.   </a:t>
            </a:r>
            <a:r>
              <a:rPr lang="ru-RU" sz="3600" b="0" i="0" dirty="0" smtClean="0">
                <a:solidFill>
                  <a:srgbClr val="000000"/>
                </a:solidFill>
                <a:effectLst/>
                <a:latin typeface="Times New Roman" panose="02020603050405020304" pitchFamily="18" charset="0"/>
              </a:rPr>
              <a:t>                 </a:t>
            </a:r>
            <a:endParaRPr lang="ru-RU" sz="3600" dirty="0"/>
          </a:p>
        </p:txBody>
      </p:sp>
    </p:spTree>
    <p:extLst>
      <p:ext uri="{BB962C8B-B14F-4D97-AF65-F5344CB8AC3E}">
        <p14:creationId xmlns:p14="http://schemas.microsoft.com/office/powerpoint/2010/main" val="976097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solidFill>
                  <a:schemeClr val="accent4"/>
                </a:solidFill>
              </a:rPr>
              <a:t>«Психологиялық» деген сөзді екі жақты түсінуге болады</a:t>
            </a:r>
            <a:endParaRPr lang="ru-RU" dirty="0">
              <a:solidFill>
                <a:schemeClr val="accent4"/>
              </a:solidFill>
            </a:endParaRPr>
          </a:p>
        </p:txBody>
      </p:sp>
      <p:sp>
        <p:nvSpPr>
          <p:cNvPr id="3" name="Объект 2"/>
          <p:cNvSpPr>
            <a:spLocks noGrp="1"/>
          </p:cNvSpPr>
          <p:nvPr>
            <p:ph idx="1"/>
          </p:nvPr>
        </p:nvSpPr>
        <p:spPr/>
        <p:txBody>
          <a:bodyPr/>
          <a:lstStyle/>
          <a:p>
            <a:pPr marL="0" indent="0" algn="just">
              <a:buNone/>
            </a:pPr>
            <a:r>
              <a:rPr lang="kk-KZ" dirty="0" smtClean="0"/>
              <a:t> </a:t>
            </a:r>
            <a:r>
              <a:rPr lang="kk-KZ" sz="2800" dirty="0">
                <a:solidFill>
                  <a:schemeClr val="accent4"/>
                </a:solidFill>
              </a:rPr>
              <a:t>Бір жағынан</a:t>
            </a:r>
            <a:r>
              <a:rPr lang="kk-KZ" sz="2800" dirty="0">
                <a:solidFill>
                  <a:srgbClr val="00B0F0"/>
                </a:solidFill>
              </a:rPr>
              <a:t>, ол кеңес берудің психологиялық ғылымның мәліметтеріне негізделгендігін білдіреді. </a:t>
            </a:r>
            <a:r>
              <a:rPr lang="kk-KZ" sz="2800" dirty="0">
                <a:solidFill>
                  <a:schemeClr val="accent4"/>
                </a:solidFill>
              </a:rPr>
              <a:t>Екінші жағынан</a:t>
            </a:r>
            <a:r>
              <a:rPr lang="kk-KZ" sz="2800" dirty="0">
                <a:solidFill>
                  <a:srgbClr val="00B0F0"/>
                </a:solidFill>
              </a:rPr>
              <a:t>, ол кеңес берудің психологиялық мәселелер бойынша жүзеге асырылып жатқандығын, яғни оның психика, іс-әрекет, жүріс-тұрыс сияқты құбылыстарға қатысты екендігін білдіреді.</a:t>
            </a:r>
            <a:endParaRPr lang="ru-RU" sz="2800" dirty="0">
              <a:solidFill>
                <a:srgbClr val="00B0F0"/>
              </a:solidFill>
            </a:endParaRPr>
          </a:p>
        </p:txBody>
      </p:sp>
    </p:spTree>
    <p:extLst>
      <p:ext uri="{BB962C8B-B14F-4D97-AF65-F5344CB8AC3E}">
        <p14:creationId xmlns:p14="http://schemas.microsoft.com/office/powerpoint/2010/main" val="159566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93341" y="1152993"/>
            <a:ext cx="9901881" cy="5162247"/>
          </a:xfrm>
          <a:prstGeom prst="rect">
            <a:avLst/>
          </a:prstGeom>
        </p:spPr>
        <p:txBody>
          <a:bodyPr wrap="square">
            <a:spAutoFit/>
          </a:bodyPr>
          <a:lstStyle/>
          <a:p>
            <a:pPr indent="540385" algn="just">
              <a:lnSpc>
                <a:spcPct val="115000"/>
              </a:lnSpc>
              <a:spcAft>
                <a:spcPts val="0"/>
              </a:spcAft>
            </a:pPr>
            <a:r>
              <a:rPr lang="kk-KZ" sz="2400" dirty="0" smtClean="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Психологиялық кеңес беру </a:t>
            </a:r>
            <a:r>
              <a:rPr lang="ru-RU" sz="2400" dirty="0" smtClean="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rPr>
              <a:t>–</a:t>
            </a:r>
            <a:r>
              <a:rPr lang="kk-KZ" sz="2400" dirty="0" smtClean="0">
                <a:solidFill>
                  <a:schemeClr val="accent4"/>
                </a:solidFill>
                <a:effectLst/>
                <a:latin typeface="Times New Roman" panose="02020603050405020304" pitchFamily="18" charset="0"/>
                <a:ea typeface="Calibri" panose="020F0502020204030204" pitchFamily="34" charset="0"/>
                <a:cs typeface="Times New Roman" panose="02020603050405020304" pitchFamily="18" charset="0"/>
              </a:rPr>
              <a:t> қазіргі психологияның қолданбалы саласы. Психологиялық ғылымдар жүйесіндегі оның міндеті психикалық және соматикалық сау адамдарға олар қиындықтарға тап болған жағдайларда психологиялық көмек көрсетудің теориялық негіздері мен қолданбалы бағдарламаларын жасау болып табылады. Ол теориялық негіздер мен бағдарламалар, бір жағынан, психологиялық білімнің қазіргі күйін, эмпирикалық және теориялық зерттеулер ауданындағы жетістіктерді талдаудың негізінде қалыптастырылады. Екінші жағынан, осы теориялық негіздер мен бағдарламалардың қайнар көзі психологиялық көмек көрсетудің аса саналуан формаларының аясында жүйелі түрде психологиялық әсер ететін мамандардың практикалық тәжірибелеріне талдау жасау болып табылады.</a:t>
            </a:r>
            <a:endParaRPr lang="ru-RU" sz="24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035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solidFill>
                  <a:srgbClr val="FF0000"/>
                </a:solidFill>
              </a:rPr>
              <a:t>Кеңес беру психологиясы</a:t>
            </a:r>
            <a:endParaRPr lang="ru-RU" dirty="0">
              <a:solidFill>
                <a:srgbClr val="FF0000"/>
              </a:solidFill>
            </a:endParaRPr>
          </a:p>
        </p:txBody>
      </p:sp>
      <p:sp>
        <p:nvSpPr>
          <p:cNvPr id="3" name="Объект 2"/>
          <p:cNvSpPr>
            <a:spLocks noGrp="1"/>
          </p:cNvSpPr>
          <p:nvPr>
            <p:ph idx="1"/>
          </p:nvPr>
        </p:nvSpPr>
        <p:spPr>
          <a:xfrm>
            <a:off x="1198951" y="1905000"/>
            <a:ext cx="8915400" cy="3777622"/>
          </a:xfrm>
        </p:spPr>
        <p:txBody>
          <a:bodyPr>
            <a:normAutofit lnSpcReduction="10000"/>
          </a:bodyPr>
          <a:lstStyle/>
          <a:p>
            <a:pPr algn="just"/>
            <a:r>
              <a:rPr lang="ru-RU" sz="3600" dirty="0">
                <a:solidFill>
                  <a:srgbClr val="00B0F0"/>
                </a:solidFill>
              </a:rPr>
              <a:t>1950 </a:t>
            </a:r>
            <a:r>
              <a:rPr lang="ru-RU" sz="3600" dirty="0" err="1">
                <a:solidFill>
                  <a:srgbClr val="00B0F0"/>
                </a:solidFill>
              </a:rPr>
              <a:t>жылдан</a:t>
            </a:r>
            <a:r>
              <a:rPr lang="ru-RU" sz="3600" dirty="0">
                <a:solidFill>
                  <a:srgbClr val="00B0F0"/>
                </a:solidFill>
              </a:rPr>
              <a:t> АҚШ-та </a:t>
            </a:r>
            <a:r>
              <a:rPr lang="ru-RU" sz="3600" dirty="0" err="1">
                <a:solidFill>
                  <a:srgbClr val="00B0F0"/>
                </a:solidFill>
              </a:rPr>
              <a:t>нақтылы</a:t>
            </a:r>
            <a:r>
              <a:rPr lang="ru-RU" sz="3600" dirty="0">
                <a:solidFill>
                  <a:srgbClr val="00B0F0"/>
                </a:solidFill>
              </a:rPr>
              <a:t> </a:t>
            </a:r>
            <a:r>
              <a:rPr lang="ru-RU" sz="3600" dirty="0" err="1">
                <a:solidFill>
                  <a:srgbClr val="00B0F0"/>
                </a:solidFill>
              </a:rPr>
              <a:t>және</a:t>
            </a:r>
            <a:r>
              <a:rPr lang="ru-RU" sz="3600" dirty="0">
                <a:solidFill>
                  <a:srgbClr val="00B0F0"/>
                </a:solidFill>
              </a:rPr>
              <a:t> </a:t>
            </a:r>
            <a:r>
              <a:rPr lang="ru-RU" sz="3600" dirty="0" err="1">
                <a:solidFill>
                  <a:srgbClr val="00B0F0"/>
                </a:solidFill>
              </a:rPr>
              <a:t>ұйымдасқан</a:t>
            </a:r>
            <a:r>
              <a:rPr lang="ru-RU" sz="3600" dirty="0">
                <a:solidFill>
                  <a:srgbClr val="00B0F0"/>
                </a:solidFill>
              </a:rPr>
              <a:t> </a:t>
            </a:r>
            <a:r>
              <a:rPr lang="ru-RU" sz="3600" dirty="0" err="1">
                <a:solidFill>
                  <a:srgbClr val="00B0F0"/>
                </a:solidFill>
              </a:rPr>
              <a:t>психологиялық</a:t>
            </a:r>
            <a:r>
              <a:rPr lang="ru-RU" sz="3600" dirty="0">
                <a:solidFill>
                  <a:srgbClr val="00B0F0"/>
                </a:solidFill>
              </a:rPr>
              <a:t> </a:t>
            </a:r>
            <a:r>
              <a:rPr lang="ru-RU" sz="3600" dirty="0" err="1">
                <a:solidFill>
                  <a:srgbClr val="00B0F0"/>
                </a:solidFill>
              </a:rPr>
              <a:t>кеңес</a:t>
            </a:r>
            <a:r>
              <a:rPr lang="ru-RU" sz="3600" dirty="0">
                <a:solidFill>
                  <a:srgbClr val="00B0F0"/>
                </a:solidFill>
              </a:rPr>
              <a:t> беру </a:t>
            </a:r>
            <a:r>
              <a:rPr lang="ru-RU" sz="3600" dirty="0" err="1">
                <a:solidFill>
                  <a:srgbClr val="00B0F0"/>
                </a:solidFill>
              </a:rPr>
              <a:t>бөлініп</a:t>
            </a:r>
            <a:r>
              <a:rPr lang="ru-RU" sz="3600" dirty="0">
                <a:solidFill>
                  <a:srgbClr val="00B0F0"/>
                </a:solidFill>
              </a:rPr>
              <a:t> </a:t>
            </a:r>
            <a:r>
              <a:rPr lang="ru-RU" sz="3600" dirty="0" err="1">
                <a:solidFill>
                  <a:srgbClr val="00B0F0"/>
                </a:solidFill>
              </a:rPr>
              <a:t>шықты</a:t>
            </a:r>
            <a:r>
              <a:rPr lang="ru-RU" sz="3600" dirty="0">
                <a:solidFill>
                  <a:srgbClr val="00B0F0"/>
                </a:solidFill>
              </a:rPr>
              <a:t>. </a:t>
            </a:r>
            <a:r>
              <a:rPr lang="ru-RU" sz="3600" dirty="0" err="1">
                <a:solidFill>
                  <a:srgbClr val="00B0F0"/>
                </a:solidFill>
              </a:rPr>
              <a:t>Сөйтіп</a:t>
            </a:r>
            <a:r>
              <a:rPr lang="ru-RU" sz="3600" dirty="0">
                <a:solidFill>
                  <a:srgbClr val="00B0F0"/>
                </a:solidFill>
              </a:rPr>
              <a:t> психотерапия, </a:t>
            </a:r>
            <a:r>
              <a:rPr lang="ru-RU" sz="3600" dirty="0" err="1">
                <a:solidFill>
                  <a:srgbClr val="00B0F0"/>
                </a:solidFill>
              </a:rPr>
              <a:t>психологиялық</a:t>
            </a:r>
            <a:r>
              <a:rPr lang="ru-RU" sz="3600" dirty="0">
                <a:solidFill>
                  <a:srgbClr val="00B0F0"/>
                </a:solidFill>
              </a:rPr>
              <a:t> </a:t>
            </a:r>
            <a:r>
              <a:rPr lang="ru-RU" sz="3600" dirty="0" err="1">
                <a:solidFill>
                  <a:srgbClr val="00B0F0"/>
                </a:solidFill>
              </a:rPr>
              <a:t>кеңес</a:t>
            </a:r>
            <a:r>
              <a:rPr lang="ru-RU" sz="3600" dirty="0">
                <a:solidFill>
                  <a:srgbClr val="00B0F0"/>
                </a:solidFill>
              </a:rPr>
              <a:t> беру, </a:t>
            </a:r>
            <a:r>
              <a:rPr lang="ru-RU" sz="3600" dirty="0" err="1">
                <a:solidFill>
                  <a:srgbClr val="00B0F0"/>
                </a:solidFill>
              </a:rPr>
              <a:t>дәрігерлік</a:t>
            </a:r>
            <a:r>
              <a:rPr lang="ru-RU" sz="3600" dirty="0">
                <a:solidFill>
                  <a:srgbClr val="00B0F0"/>
                </a:solidFill>
              </a:rPr>
              <a:t> </a:t>
            </a:r>
            <a:r>
              <a:rPr lang="ru-RU" sz="3600" dirty="0" err="1">
                <a:solidFill>
                  <a:srgbClr val="00B0F0"/>
                </a:solidFill>
              </a:rPr>
              <a:t>емес</a:t>
            </a:r>
            <a:r>
              <a:rPr lang="ru-RU" sz="3600" dirty="0">
                <a:solidFill>
                  <a:srgbClr val="00B0F0"/>
                </a:solidFill>
              </a:rPr>
              <a:t> психотерапия, </a:t>
            </a:r>
            <a:r>
              <a:rPr lang="ru-RU" sz="3600" dirty="0" err="1">
                <a:solidFill>
                  <a:srgbClr val="00B0F0"/>
                </a:solidFill>
              </a:rPr>
              <a:t>психокоррекция</a:t>
            </a:r>
            <a:r>
              <a:rPr lang="ru-RU" sz="3600" dirty="0">
                <a:solidFill>
                  <a:srgbClr val="00B0F0"/>
                </a:solidFill>
              </a:rPr>
              <a:t> </a:t>
            </a:r>
            <a:r>
              <a:rPr lang="ru-RU" sz="3600" dirty="0" err="1">
                <a:solidFill>
                  <a:srgbClr val="00B0F0"/>
                </a:solidFill>
              </a:rPr>
              <a:t>секілді</a:t>
            </a:r>
            <a:r>
              <a:rPr lang="ru-RU" sz="3600" dirty="0">
                <a:solidFill>
                  <a:srgbClr val="00B0F0"/>
                </a:solidFill>
              </a:rPr>
              <a:t> </a:t>
            </a:r>
            <a:r>
              <a:rPr lang="ru-RU" sz="3600" dirty="0" err="1">
                <a:solidFill>
                  <a:srgbClr val="00B0F0"/>
                </a:solidFill>
              </a:rPr>
              <a:t>ұғымдар</a:t>
            </a:r>
            <a:r>
              <a:rPr lang="ru-RU" sz="3600" dirty="0">
                <a:solidFill>
                  <a:srgbClr val="00B0F0"/>
                </a:solidFill>
              </a:rPr>
              <a:t> </a:t>
            </a:r>
            <a:r>
              <a:rPr lang="ru-RU" sz="3600" dirty="0" err="1">
                <a:solidFill>
                  <a:srgbClr val="00B0F0"/>
                </a:solidFill>
              </a:rPr>
              <a:t>кіріске</a:t>
            </a:r>
            <a:r>
              <a:rPr lang="ru-RU" sz="3600" dirty="0">
                <a:solidFill>
                  <a:srgbClr val="00B0F0"/>
                </a:solidFill>
              </a:rPr>
              <a:t> </a:t>
            </a:r>
            <a:r>
              <a:rPr lang="ru-RU" sz="3600" dirty="0" err="1">
                <a:solidFill>
                  <a:srgbClr val="00B0F0"/>
                </a:solidFill>
              </a:rPr>
              <a:t>енді</a:t>
            </a:r>
            <a:r>
              <a:rPr lang="ru-RU" sz="3600" dirty="0">
                <a:solidFill>
                  <a:srgbClr val="00B0F0"/>
                </a:solidFill>
              </a:rPr>
              <a:t>.</a:t>
            </a:r>
            <a:endParaRPr lang="ru-RU" sz="3600" dirty="0">
              <a:solidFill>
                <a:srgbClr val="00B0F0"/>
              </a:solidFill>
            </a:endParaRPr>
          </a:p>
        </p:txBody>
      </p:sp>
    </p:spTree>
    <p:extLst>
      <p:ext uri="{BB962C8B-B14F-4D97-AF65-F5344CB8AC3E}">
        <p14:creationId xmlns:p14="http://schemas.microsoft.com/office/powerpoint/2010/main" val="395194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1" y="1178420"/>
            <a:ext cx="9601196" cy="1303867"/>
          </a:xfrm>
        </p:spPr>
        <p:txBody>
          <a:bodyPr>
            <a:normAutofit fontScale="90000"/>
          </a:bodyPr>
          <a:lstStyle/>
          <a:p>
            <a:r>
              <a:rPr lang="kk-KZ" b="1" dirty="0">
                <a:solidFill>
                  <a:srgbClr val="C00000"/>
                </a:solidFill>
              </a:rPr>
              <a:t>Психологиялық кеңес берудің мақсаты мен міндеттері.</a:t>
            </a:r>
            <a:r>
              <a:rPr lang="ru-RU" dirty="0">
                <a:solidFill>
                  <a:srgbClr val="C00000"/>
                </a:solidFill>
              </a:rPr>
              <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p:txBody>
          <a:bodyPr>
            <a:normAutofit/>
          </a:bodyPr>
          <a:lstStyle/>
          <a:p>
            <a:r>
              <a:rPr lang="kk-KZ" dirty="0" smtClean="0"/>
              <a:t>Іс-әрекеттің </a:t>
            </a:r>
            <a:r>
              <a:rPr lang="kk-KZ" dirty="0"/>
              <a:t>қандай да бір түрінде саналы түрде алға қарай жылжу үшін алдын-ала өз мақсатыңды анықтап алу қажет, одан кейін біртіндеп жүзеге асырылуы қалаған мақсатқа жеткізетін міндеттерді айқындап, сол іс-әрекетті жоспарлау қажет. Бұл психологиялық кеңес беру үшін де дұрыс.</a:t>
            </a:r>
            <a:endParaRPr lang="ru-RU" dirty="0"/>
          </a:p>
          <a:p>
            <a:r>
              <a:rPr lang="kk-KZ" dirty="0">
                <a:solidFill>
                  <a:srgbClr val="00B0F0"/>
                </a:solidFill>
              </a:rPr>
              <a:t>Психологиялық кеңес берудің мақсаты мен міндеттерін, </a:t>
            </a:r>
            <a:r>
              <a:rPr lang="kk-KZ" dirty="0"/>
              <a:t>біз жұмыс жасағымыз келетін психологиялық кеңес беруге деген бағытқа байланысты әртүрлі анықтауға болады.</a:t>
            </a:r>
            <a:endParaRPr lang="ru-RU" dirty="0"/>
          </a:p>
          <a:p>
            <a:endParaRPr lang="ru-RU" dirty="0"/>
          </a:p>
        </p:txBody>
      </p:sp>
    </p:spTree>
    <p:extLst>
      <p:ext uri="{BB962C8B-B14F-4D97-AF65-F5344CB8AC3E}">
        <p14:creationId xmlns:p14="http://schemas.microsoft.com/office/powerpoint/2010/main" val="3871064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Психологиялық кеңестің мақсаты мен міндеттері"/>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612" y="0"/>
            <a:ext cx="9753600" cy="730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02481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53</TotalTime>
  <Words>566</Words>
  <Application>Microsoft Office PowerPoint</Application>
  <PresentationFormat>Широкоэкранный</PresentationFormat>
  <Paragraphs>27</Paragraphs>
  <Slides>20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20</vt:i4>
      </vt:variant>
    </vt:vector>
  </HeadingPairs>
  <TitlesOfParts>
    <vt:vector size="28" baseType="lpstr">
      <vt:lpstr>Arial</vt:lpstr>
      <vt:lpstr>Calibri</vt:lpstr>
      <vt:lpstr>Century Gothic</vt:lpstr>
      <vt:lpstr>DejaVu Sans</vt:lpstr>
      <vt:lpstr>Liberation Serif</vt:lpstr>
      <vt:lpstr>Times New Roman</vt:lpstr>
      <vt:lpstr>Wingdings 3</vt:lpstr>
      <vt:lpstr>Легкий дым</vt:lpstr>
      <vt:lpstr>1-дәріс.  </vt:lpstr>
      <vt:lpstr>«Кеңес беру» сөзі</vt:lpstr>
      <vt:lpstr>Қазақ тіліне аударғанда </vt:lpstr>
      <vt:lpstr>Презентация PowerPoint</vt:lpstr>
      <vt:lpstr>«Психологиялық» деген сөзді екі жақты түсінуге болады</vt:lpstr>
      <vt:lpstr>Презентация PowerPoint</vt:lpstr>
      <vt:lpstr>Кеңес беру психологиясы</vt:lpstr>
      <vt:lpstr>Психологиялық кеңес берудің мақсаты мен міндеттері. </vt:lpstr>
      <vt:lpstr>Презентация PowerPoint</vt:lpstr>
      <vt:lpstr>Психологиялық кеңес берудегі тарихи негізгі бағыттары: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1-дәріс.  </dc:title>
  <dc:creator>Учетная запись Майкрософт</dc:creator>
  <cp:lastModifiedBy>Учетная запись Майкрософт</cp:lastModifiedBy>
  <cp:revision>10</cp:revision>
  <dcterms:created xsi:type="dcterms:W3CDTF">2022-01-22T14:27:57Z</dcterms:created>
  <dcterms:modified xsi:type="dcterms:W3CDTF">2022-01-22T15:38:16Z</dcterms:modified>
</cp:coreProperties>
</file>